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71" r:id="rId4"/>
    <p:sldId id="264" r:id="rId5"/>
    <p:sldId id="259" r:id="rId6"/>
    <p:sldId id="261" r:id="rId7"/>
    <p:sldId id="262" r:id="rId8"/>
    <p:sldId id="272" r:id="rId9"/>
    <p:sldId id="273" r:id="rId10"/>
    <p:sldId id="266" r:id="rId11"/>
    <p:sldId id="267" r:id="rId12"/>
    <p:sldId id="268" r:id="rId13"/>
    <p:sldId id="265" r:id="rId14"/>
    <p:sldId id="269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B6C032-91A5-43E8-9D77-18752A8BB22F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BE883D-B9FC-40C2-935C-229DE32A3F6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3200" b="1" dirty="0">
                <a:solidFill>
                  <a:srgbClr val="002060"/>
                </a:solidFill>
              </a:rPr>
              <a:t>ОБЩЕОБРАЗОВАТЕЛЬНАЯ ПРОГРАММА – ОБРАЗОВАТЕЛЬНАЯ ПРОГРАММА 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ДОШКОЛЬНОГО ОБРАЗОВАНИЯ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4653136"/>
            <a:ext cx="8229600" cy="18722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Краткая </a:t>
            </a:r>
            <a:r>
              <a:rPr lang="ru-RU" dirty="0" smtClean="0">
                <a:solidFill>
                  <a:srgbClr val="002060"/>
                </a:solidFill>
              </a:rPr>
              <a:t>презентация в вопросах и ответах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 smtClean="0">
                <a:solidFill>
                  <a:srgbClr val="002060"/>
                </a:solidFill>
              </a:rPr>
              <a:t>2020-2021 </a:t>
            </a:r>
            <a:r>
              <a:rPr lang="ru-RU" dirty="0" smtClean="0">
                <a:solidFill>
                  <a:srgbClr val="002060"/>
                </a:solidFill>
              </a:rPr>
              <a:t>учебный год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Что должны знать дети в результате освоения образовательной программы?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0651"/>
            <a:ext cx="8661648" cy="5616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7200" b="1" i="1" dirty="0">
                <a:solidFill>
                  <a:srgbClr val="002060"/>
                </a:solidFill>
              </a:rPr>
              <a:t>Целевые ориентиры образования в </a:t>
            </a:r>
            <a:r>
              <a:rPr lang="ru-RU" sz="7200" b="1" i="1" dirty="0" smtClean="0">
                <a:solidFill>
                  <a:srgbClr val="002060"/>
                </a:solidFill>
              </a:rPr>
              <a:t>раннем </a:t>
            </a:r>
            <a:r>
              <a:rPr lang="ru-RU" sz="7200" b="1" i="1" dirty="0">
                <a:solidFill>
                  <a:srgbClr val="002060"/>
                </a:solidFill>
              </a:rPr>
              <a:t>возрасте</a:t>
            </a:r>
            <a:r>
              <a:rPr lang="ru-RU" sz="7200" b="1" i="1" dirty="0" smtClean="0">
                <a:solidFill>
                  <a:srgbClr val="002060"/>
                </a:solidFill>
              </a:rPr>
              <a:t>:</a:t>
            </a:r>
            <a:endParaRPr lang="ru-RU" sz="128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4500" dirty="0" smtClean="0"/>
              <a:t>•</a:t>
            </a:r>
            <a:r>
              <a:rPr lang="ru-RU" sz="3300" dirty="0" smtClean="0"/>
              <a:t>  </a:t>
            </a:r>
            <a:r>
              <a:rPr lang="ru-RU" sz="7200" b="1" dirty="0" smtClean="0">
                <a:solidFill>
                  <a:srgbClr val="FF0000"/>
                </a:solidFill>
              </a:rPr>
              <a:t>ребенок </a:t>
            </a:r>
            <a:r>
              <a:rPr lang="ru-RU" sz="7200" b="1" dirty="0">
                <a:solidFill>
                  <a:srgbClr val="FF0000"/>
                </a:solidFill>
              </a:rPr>
              <a:t>интересуется</a:t>
            </a:r>
            <a:r>
              <a:rPr lang="ru-RU" sz="7200" dirty="0"/>
              <a:t> окружающими предметами и </a:t>
            </a:r>
            <a:r>
              <a:rPr lang="ru-RU" sz="7200" b="1" dirty="0">
                <a:solidFill>
                  <a:srgbClr val="FF0000"/>
                </a:solidFill>
              </a:rPr>
              <a:t>активно действует </a:t>
            </a:r>
            <a:r>
              <a:rPr lang="ru-RU" sz="7200" dirty="0"/>
              <a:t>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marL="0" indent="0" algn="just">
              <a:buNone/>
            </a:pPr>
            <a:r>
              <a:rPr lang="ru-RU" sz="7200" dirty="0" smtClean="0"/>
              <a:t>•  </a:t>
            </a:r>
            <a:r>
              <a:rPr lang="ru-RU" sz="7200" b="1" dirty="0" smtClean="0">
                <a:solidFill>
                  <a:srgbClr val="FF0000"/>
                </a:solidFill>
              </a:rPr>
              <a:t>использует</a:t>
            </a:r>
            <a:r>
              <a:rPr lang="ru-RU" sz="7200" dirty="0" smtClean="0"/>
              <a:t> </a:t>
            </a:r>
            <a:r>
              <a:rPr lang="ru-RU" sz="7200" dirty="0"/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</a:t>
            </a:r>
            <a:r>
              <a:rPr lang="ru-RU" sz="7200" b="1" dirty="0">
                <a:solidFill>
                  <a:srgbClr val="FF0000"/>
                </a:solidFill>
              </a:rPr>
              <a:t>Владеет</a:t>
            </a:r>
            <a:r>
              <a:rPr lang="ru-RU" sz="7200" dirty="0"/>
              <a:t>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marL="0" indent="0" algn="just">
              <a:buNone/>
            </a:pPr>
            <a:r>
              <a:rPr lang="ru-RU" sz="7200" dirty="0" smtClean="0"/>
              <a:t>•  </a:t>
            </a:r>
            <a:r>
              <a:rPr lang="ru-RU" sz="7200" b="1" dirty="0" smtClean="0">
                <a:solidFill>
                  <a:srgbClr val="FF0000"/>
                </a:solidFill>
              </a:rPr>
              <a:t>владеет </a:t>
            </a:r>
            <a:r>
              <a:rPr lang="ru-RU" sz="7200" b="1" dirty="0">
                <a:solidFill>
                  <a:srgbClr val="FF0000"/>
                </a:solidFill>
              </a:rPr>
              <a:t>активной речью</a:t>
            </a:r>
            <a:r>
              <a:rPr lang="ru-RU" sz="7200" dirty="0"/>
              <a:t>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marL="0" indent="0" algn="just">
              <a:buNone/>
            </a:pPr>
            <a:r>
              <a:rPr lang="ru-RU" sz="7200" dirty="0" smtClean="0"/>
              <a:t>•  </a:t>
            </a:r>
            <a:r>
              <a:rPr lang="ru-RU" sz="7200" b="1" dirty="0" smtClean="0">
                <a:solidFill>
                  <a:srgbClr val="FF0000"/>
                </a:solidFill>
              </a:rPr>
              <a:t>стремится </a:t>
            </a:r>
            <a:r>
              <a:rPr lang="ru-RU" sz="7200" b="1" dirty="0">
                <a:solidFill>
                  <a:srgbClr val="FF0000"/>
                </a:solidFill>
              </a:rPr>
              <a:t>к общению </a:t>
            </a:r>
            <a:r>
              <a:rPr lang="ru-RU" sz="7200" dirty="0"/>
              <a:t>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marL="0" indent="0" algn="just">
              <a:buNone/>
            </a:pPr>
            <a:r>
              <a:rPr lang="ru-RU" sz="7200" dirty="0" smtClean="0"/>
              <a:t>•  </a:t>
            </a:r>
            <a:r>
              <a:rPr lang="ru-RU" sz="7200" b="1" dirty="0" smtClean="0">
                <a:solidFill>
                  <a:srgbClr val="FF0000"/>
                </a:solidFill>
              </a:rPr>
              <a:t>проявляет </a:t>
            </a:r>
            <a:r>
              <a:rPr lang="ru-RU" sz="7200" b="1" dirty="0">
                <a:solidFill>
                  <a:srgbClr val="FF0000"/>
                </a:solidFill>
              </a:rPr>
              <a:t>интерес к сверстникам</a:t>
            </a:r>
            <a:r>
              <a:rPr lang="ru-RU" sz="7200" dirty="0"/>
              <a:t>; наблюдает за их действиями и подражает им;</a:t>
            </a:r>
          </a:p>
          <a:p>
            <a:pPr marL="0" indent="0" algn="just">
              <a:buNone/>
            </a:pPr>
            <a:r>
              <a:rPr lang="ru-RU" sz="7200" dirty="0" smtClean="0"/>
              <a:t>•  </a:t>
            </a:r>
            <a:r>
              <a:rPr lang="ru-RU" sz="7200" b="1" dirty="0" smtClean="0">
                <a:solidFill>
                  <a:srgbClr val="FF0000"/>
                </a:solidFill>
              </a:rPr>
              <a:t>проявляет </a:t>
            </a:r>
            <a:r>
              <a:rPr lang="ru-RU" sz="7200" b="1" dirty="0">
                <a:solidFill>
                  <a:srgbClr val="FF0000"/>
                </a:solidFill>
              </a:rPr>
              <a:t>интерес</a:t>
            </a:r>
            <a:r>
              <a:rPr lang="ru-RU" sz="7200" dirty="0"/>
              <a:t> к стихам, песням и сказкам, рассматриванию картинки, стремится двигаться под музыку; </a:t>
            </a:r>
            <a:r>
              <a:rPr lang="ru-RU" sz="7200" b="1" dirty="0">
                <a:solidFill>
                  <a:srgbClr val="FF0000"/>
                </a:solidFill>
              </a:rPr>
              <a:t>эмоционально откликается</a:t>
            </a:r>
            <a:r>
              <a:rPr lang="ru-RU" sz="7200" dirty="0"/>
              <a:t> на различные произведения культуры и искусства;</a:t>
            </a:r>
          </a:p>
          <a:p>
            <a:pPr marL="0" indent="0" algn="just">
              <a:buNone/>
            </a:pPr>
            <a:r>
              <a:rPr lang="ru-RU" sz="7200" dirty="0" smtClean="0"/>
              <a:t>•  у </a:t>
            </a:r>
            <a:r>
              <a:rPr lang="ru-RU" sz="7200" dirty="0"/>
              <a:t>ребенка </a:t>
            </a:r>
            <a:r>
              <a:rPr lang="ru-RU" sz="7200" b="1" dirty="0">
                <a:solidFill>
                  <a:srgbClr val="FF0000"/>
                </a:solidFill>
              </a:rPr>
              <a:t>развита крупная моторика</a:t>
            </a:r>
            <a:r>
              <a:rPr lang="ru-RU" sz="7200" dirty="0"/>
              <a:t>, он стремится осваивать различные виды движения (бег, лазанье, перешагивание и пр</a:t>
            </a:r>
            <a:r>
              <a:rPr lang="ru-RU" sz="7200" dirty="0" smtClean="0"/>
              <a:t>.).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1701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991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Целевые ориентиры на этапе завершения дошкольного образования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600" dirty="0" smtClean="0"/>
              <a:t>•</a:t>
            </a:r>
            <a:r>
              <a:rPr lang="ru-RU" dirty="0" smtClean="0"/>
              <a:t> </a:t>
            </a:r>
            <a:r>
              <a:rPr lang="ru-RU" sz="2600" dirty="0" smtClean="0"/>
              <a:t>ребенок </a:t>
            </a:r>
            <a:r>
              <a:rPr lang="ru-RU" sz="2600" dirty="0"/>
              <a:t>овладевает основными культурными способами деятельности, </a:t>
            </a:r>
            <a:r>
              <a:rPr lang="ru-RU" sz="2600" b="1" dirty="0">
                <a:solidFill>
                  <a:srgbClr val="FF0000"/>
                </a:solidFill>
              </a:rPr>
              <a:t>проявляет инициативу и самостоятельность</a:t>
            </a:r>
            <a:r>
              <a:rPr lang="ru-RU" sz="2600" dirty="0"/>
              <a:t>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0" indent="0" algn="just">
              <a:buNone/>
            </a:pPr>
            <a:r>
              <a:rPr lang="ru-RU" sz="2600" dirty="0" smtClean="0"/>
              <a:t>•  ребенок </a:t>
            </a:r>
            <a:r>
              <a:rPr lang="ru-RU" sz="2600" b="1" dirty="0">
                <a:solidFill>
                  <a:srgbClr val="FF0000"/>
                </a:solidFill>
              </a:rPr>
              <a:t>обладает установкой положительного отношения к миру</a:t>
            </a:r>
            <a:r>
              <a:rPr lang="ru-RU" sz="2600" dirty="0"/>
              <a:t>, к разным видам труда, другим людям и самому себе, обладает </a:t>
            </a:r>
            <a:r>
              <a:rPr lang="ru-RU" sz="2600" b="1" dirty="0">
                <a:solidFill>
                  <a:srgbClr val="FF0000"/>
                </a:solidFill>
              </a:rPr>
              <a:t>чувством собственного достоинства</a:t>
            </a:r>
            <a:r>
              <a:rPr lang="ru-RU" sz="2600" dirty="0"/>
              <a:t>; активно взаимодействует со сверстниками и взрослыми, участвует в совместных играх. </a:t>
            </a:r>
            <a:r>
              <a:rPr lang="ru-RU" sz="2600" b="1" dirty="0">
                <a:solidFill>
                  <a:srgbClr val="FF0000"/>
                </a:solidFill>
              </a:rPr>
              <a:t>Способен договариваться</a:t>
            </a:r>
            <a:r>
              <a:rPr lang="ru-RU" sz="2600" dirty="0"/>
              <a:t>, учитывать интересы и чувства других, сопереживать неудачам и радоваться успехам других, </a:t>
            </a:r>
            <a:r>
              <a:rPr lang="ru-RU" sz="2600" b="1" dirty="0">
                <a:solidFill>
                  <a:srgbClr val="FF0000"/>
                </a:solidFill>
              </a:rPr>
              <a:t>адекватно проявляет свои чувства</a:t>
            </a:r>
            <a:r>
              <a:rPr lang="ru-RU" sz="2600" dirty="0"/>
              <a:t>, в том числе чувство веры в себя, старается разрешать конфликты;</a:t>
            </a:r>
          </a:p>
          <a:p>
            <a:pPr marL="0" indent="0" algn="just">
              <a:buNone/>
            </a:pPr>
            <a:r>
              <a:rPr lang="ru-RU" sz="2600" dirty="0" smtClean="0"/>
              <a:t>•  ребенок </a:t>
            </a:r>
            <a:r>
              <a:rPr lang="ru-RU" sz="2600" b="1" dirty="0">
                <a:solidFill>
                  <a:srgbClr val="FF0000"/>
                </a:solidFill>
              </a:rPr>
              <a:t>обладает развитым воображением</a:t>
            </a:r>
            <a:r>
              <a:rPr lang="ru-RU" sz="2600" dirty="0"/>
              <a:t>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</a:t>
            </a:r>
            <a:r>
              <a:rPr lang="ru-RU" sz="2600" b="1" dirty="0">
                <a:solidFill>
                  <a:srgbClr val="FF0000"/>
                </a:solidFill>
              </a:rPr>
              <a:t>умеет подчиняться разным правилам </a:t>
            </a:r>
            <a:r>
              <a:rPr lang="ru-RU" sz="2600" dirty="0"/>
              <a:t>и социальным нормам</a:t>
            </a:r>
            <a:r>
              <a:rPr lang="ru-RU" sz="2600" dirty="0" smtClean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0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/>
              <a:t>•  ребенок </a:t>
            </a:r>
            <a:r>
              <a:rPr lang="ru-RU" sz="1800" b="1" dirty="0" smtClean="0">
                <a:solidFill>
                  <a:srgbClr val="FF0000"/>
                </a:solidFill>
              </a:rPr>
              <a:t>достаточно хорошо владеет устной речью</a:t>
            </a:r>
            <a:r>
              <a:rPr lang="ru-RU" sz="1800" dirty="0" smtClean="0"/>
              <a:t>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0" indent="0" algn="just">
              <a:buNone/>
            </a:pPr>
            <a:r>
              <a:rPr lang="ru-RU" sz="1800" dirty="0" smtClean="0"/>
              <a:t>•  у ребенка </a:t>
            </a:r>
            <a:r>
              <a:rPr lang="ru-RU" sz="1800" b="1" dirty="0" smtClean="0">
                <a:solidFill>
                  <a:srgbClr val="FF0000"/>
                </a:solidFill>
              </a:rPr>
              <a:t>развита крупная и мелкая моторика</a:t>
            </a:r>
            <a:r>
              <a:rPr lang="ru-RU" sz="1800" dirty="0" smtClean="0"/>
              <a:t>; он подвижен, вынослив, владеет основными движениями, может контролировать свои движения и управлять ими;</a:t>
            </a:r>
          </a:p>
          <a:p>
            <a:pPr marL="0" indent="0" algn="just">
              <a:buNone/>
            </a:pPr>
            <a:r>
              <a:rPr lang="ru-RU" sz="1800" dirty="0" smtClean="0"/>
              <a:t>•  ребенок </a:t>
            </a:r>
            <a:r>
              <a:rPr lang="ru-RU" sz="1800" b="1" dirty="0">
                <a:solidFill>
                  <a:srgbClr val="FF0000"/>
                </a:solidFill>
              </a:rPr>
              <a:t>способен к волевым усилиям</a:t>
            </a:r>
            <a:r>
              <a:rPr lang="ru-RU" sz="1800" dirty="0"/>
              <a:t>, может </a:t>
            </a:r>
            <a:r>
              <a:rPr lang="ru-RU" sz="1800" b="1" dirty="0">
                <a:solidFill>
                  <a:srgbClr val="FF0000"/>
                </a:solidFill>
              </a:rPr>
              <a:t>следовать социальным нормам</a:t>
            </a:r>
            <a:r>
              <a:rPr lang="ru-RU" sz="1800" dirty="0"/>
              <a:t>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0" indent="0" algn="just">
              <a:buNone/>
            </a:pPr>
            <a:r>
              <a:rPr lang="ru-RU" sz="1800" dirty="0" smtClean="0"/>
              <a:t>•  ребенок </a:t>
            </a:r>
            <a:r>
              <a:rPr lang="ru-RU" sz="1800" b="1" dirty="0">
                <a:solidFill>
                  <a:srgbClr val="FF0000"/>
                </a:solidFill>
              </a:rPr>
              <a:t>проявляет любознательность</a:t>
            </a:r>
            <a:r>
              <a:rPr lang="ru-RU" sz="1800" dirty="0"/>
              <a:t>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</a:t>
            </a:r>
            <a:r>
              <a:rPr lang="ru-RU" sz="1800" b="1" dirty="0">
                <a:solidFill>
                  <a:srgbClr val="FF0000"/>
                </a:solidFill>
              </a:rPr>
              <a:t>склонен наблюдать, экспериментировать</a:t>
            </a:r>
            <a:r>
              <a:rPr lang="ru-RU" sz="1800" dirty="0"/>
              <a:t>. </a:t>
            </a:r>
            <a:r>
              <a:rPr lang="ru-RU" sz="1800" b="1" dirty="0">
                <a:solidFill>
                  <a:srgbClr val="FF0000"/>
                </a:solidFill>
              </a:rPr>
              <a:t>Обладает</a:t>
            </a:r>
            <a:r>
              <a:rPr lang="ru-RU" sz="1800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начальными знаниями</a:t>
            </a:r>
            <a:r>
              <a:rPr lang="ru-RU" sz="1800" dirty="0"/>
              <a:t>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  <a:r>
              <a:rPr lang="ru-RU" sz="1800" b="1" dirty="0">
                <a:solidFill>
                  <a:srgbClr val="FF0000"/>
                </a:solidFill>
              </a:rPr>
              <a:t>ребенок способен к принятию собственных решений</a:t>
            </a:r>
            <a:r>
              <a:rPr lang="ru-RU" sz="1800" dirty="0"/>
              <a:t>, опираясь на свои знания и умения в различных видах деятельности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633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2981714"/>
            <a:ext cx="7604641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Социально-коммуникативное развитие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8130" y="3680757"/>
            <a:ext cx="760464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Познавательное развитие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4329100"/>
            <a:ext cx="7632849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Речевое развитие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9923" y="4979279"/>
            <a:ext cx="7630510" cy="5040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Художественно-эстетическое развитие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9923" y="5633979"/>
            <a:ext cx="7632849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Физическое развитие</a:t>
            </a:r>
            <a:endParaRPr lang="ru-RU" sz="2800" b="1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 что направлено содержание образовательной программы?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172819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/>
              <a:t>Содержание Программы </a:t>
            </a:r>
            <a:r>
              <a:rPr lang="ru-RU" sz="2000" dirty="0" smtClean="0"/>
              <a:t>обеспечивает развитие личности, мотивации </a:t>
            </a:r>
            <a:r>
              <a:rPr lang="ru-RU" sz="2000" dirty="0"/>
              <a:t>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</p:txBody>
      </p:sp>
    </p:spTree>
    <p:extLst>
      <p:ext uri="{BB962C8B-B14F-4D97-AF65-F5344CB8AC3E}">
        <p14:creationId xmlns:p14="http://schemas.microsoft.com/office/powerpoint/2010/main" val="19270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72008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Программа реализуется в различных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видах деятельности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425919"/>
              </p:ext>
            </p:extLst>
          </p:nvPr>
        </p:nvGraphicFramePr>
        <p:xfrm>
          <a:off x="467544" y="1556792"/>
          <a:ext cx="3888432" cy="496151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888432"/>
              </a:tblGrid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Ранний возраст</a:t>
                      </a:r>
                      <a:endParaRPr lang="ru-RU" sz="2400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предметная деятельность и игры с игрушками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экспериментирование с</a:t>
                      </a:r>
                      <a:r>
                        <a:rPr lang="ru-RU" baseline="0" dirty="0" smtClean="0"/>
                        <a:t> материалами и веществами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общение со взрослыми и совместные игры со сверстниками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самообслуживание и действия</a:t>
                      </a:r>
                      <a:r>
                        <a:rPr lang="ru-RU" baseline="0" dirty="0" smtClean="0"/>
                        <a:t> с предметами-орудиями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восприятие</a:t>
                      </a:r>
                      <a:r>
                        <a:rPr lang="ru-RU" baseline="0" dirty="0" smtClean="0"/>
                        <a:t> смысла музыки, сказок, стихов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рассматривание картинок</a:t>
                      </a:r>
                      <a:endParaRPr lang="ru-RU" dirty="0"/>
                    </a:p>
                  </a:txBody>
                  <a:tcPr anchor="ctr"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двигательная активность 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49227"/>
              </p:ext>
            </p:extLst>
          </p:nvPr>
        </p:nvGraphicFramePr>
        <p:xfrm>
          <a:off x="4860032" y="1484784"/>
          <a:ext cx="3935760" cy="50405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935760"/>
              </a:tblGrid>
              <a:tr h="5393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Дошкольный возраст</a:t>
                      </a:r>
                      <a:endParaRPr lang="ru-RU" sz="2400" dirty="0"/>
                    </a:p>
                  </a:txBody>
                  <a:tcPr anchor="ctr"/>
                </a:tc>
              </a:tr>
              <a:tr h="3752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игровая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221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коммуникативная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625399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познавательно-исследовательская </a:t>
                      </a:r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625399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восприятие </a:t>
                      </a:r>
                      <a:r>
                        <a:rPr lang="ru-RU" dirty="0" smtClean="0"/>
                        <a:t>художественной литературы и фольклора</a:t>
                      </a:r>
                      <a:endParaRPr lang="ru-RU" dirty="0"/>
                    </a:p>
                  </a:txBody>
                  <a:tcPr anchor="ctr"/>
                </a:tc>
              </a:tr>
              <a:tr h="625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самообслуживание</a:t>
                      </a:r>
                      <a:r>
                        <a:rPr lang="ru-RU" baseline="0" dirty="0" smtClean="0"/>
                        <a:t> и элементарный бытовой труд</a:t>
                      </a:r>
                      <a:endParaRPr lang="ru-RU" dirty="0"/>
                    </a:p>
                  </a:txBody>
                  <a:tcPr anchor="ctr"/>
                </a:tc>
              </a:tr>
              <a:tr h="625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конструирование из разного материала</a:t>
                      </a:r>
                      <a:endParaRPr lang="ru-RU" dirty="0"/>
                    </a:p>
                  </a:txBody>
                  <a:tcPr anchor="ctr"/>
                </a:tc>
              </a:tr>
              <a:tr h="3573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изобразительная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3774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музыкальная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002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двигательная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7842" y="2492896"/>
            <a:ext cx="2489982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Педагогический мониторинг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7842" y="4077072"/>
            <a:ext cx="2489982" cy="21552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нкетирование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беседа </a:t>
            </a:r>
            <a:r>
              <a:rPr lang="ru-RU" dirty="0"/>
              <a:t>с </a:t>
            </a:r>
            <a:r>
              <a:rPr lang="ru-RU" dirty="0" smtClean="0"/>
              <a:t>родителями. </a:t>
            </a:r>
            <a:r>
              <a:rPr lang="ru-RU" dirty="0"/>
              <a:t>Н</a:t>
            </a:r>
            <a:r>
              <a:rPr lang="ru-RU" dirty="0" smtClean="0"/>
              <a:t>аблюдение </a:t>
            </a:r>
            <a:r>
              <a:rPr lang="ru-RU" dirty="0"/>
              <a:t>за общением родителей и </a:t>
            </a:r>
            <a:r>
              <a:rPr lang="ru-RU" dirty="0" smtClean="0"/>
              <a:t>детей.</a:t>
            </a:r>
            <a:endParaRPr lang="ru-RU" dirty="0"/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flipH="1">
            <a:off x="1742833" y="1772816"/>
            <a:ext cx="1821055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19672" y="33569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424940" y="2708920"/>
            <a:ext cx="2443204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Педагогическое образование родителей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24939" y="4221088"/>
            <a:ext cx="2520280" cy="24482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Беседа,</a:t>
            </a:r>
          </a:p>
          <a:p>
            <a:pPr algn="ctr"/>
            <a:r>
              <a:rPr lang="ru-RU" dirty="0" smtClean="0"/>
              <a:t>Консультация,</a:t>
            </a:r>
          </a:p>
          <a:p>
            <a:pPr algn="ctr"/>
            <a:r>
              <a:rPr lang="ru-RU" dirty="0" smtClean="0"/>
              <a:t>Семинар-практикум,</a:t>
            </a:r>
          </a:p>
          <a:p>
            <a:pPr algn="ctr"/>
            <a:r>
              <a:rPr lang="ru-RU" dirty="0" smtClean="0"/>
              <a:t>Круглый стол</a:t>
            </a:r>
            <a:r>
              <a:rPr lang="ru-RU" dirty="0"/>
              <a:t>, Родительское </a:t>
            </a:r>
            <a:r>
              <a:rPr lang="ru-RU" dirty="0" smtClean="0"/>
              <a:t>собрание</a:t>
            </a:r>
          </a:p>
          <a:p>
            <a:pPr algn="ctr"/>
            <a:r>
              <a:rPr lang="ru-RU" dirty="0" smtClean="0"/>
              <a:t>Информационный стенд</a:t>
            </a:r>
            <a:r>
              <a:rPr lang="ru-RU" dirty="0"/>
              <a:t> </a:t>
            </a:r>
            <a:r>
              <a:rPr lang="ru-RU" dirty="0" smtClean="0"/>
              <a:t>и т.д.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2492896"/>
            <a:ext cx="280831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Совместная деятельность педагогов и родителей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75004" y="3911333"/>
            <a:ext cx="2448272" cy="26642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Игровые встречи, соревнования, праздники. </a:t>
            </a:r>
          </a:p>
          <a:p>
            <a:pPr algn="ctr"/>
            <a:r>
              <a:rPr lang="ru-RU" dirty="0" smtClean="0"/>
              <a:t>Оформление </a:t>
            </a:r>
            <a:r>
              <a:rPr lang="ru-RU" dirty="0"/>
              <a:t>групповых газет, фотоальбомов.</a:t>
            </a:r>
          </a:p>
          <a:p>
            <a:pPr algn="ctr"/>
            <a:r>
              <a:rPr lang="ru-RU" dirty="0"/>
              <a:t>Участие в смотрах-конкурсах, выставках и т.д.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85079" y="177281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04347" y="3645024"/>
            <a:ext cx="0" cy="57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84168" y="1772816"/>
            <a:ext cx="14761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704981" y="3356992"/>
            <a:ext cx="0" cy="567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051087" y="1160266"/>
            <a:ext cx="5190909" cy="9721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Направления взаимодействия педагогов с родителями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1213643" y="188640"/>
            <a:ext cx="6942871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Какова роль родителей?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3200" b="1" dirty="0">
                <a:solidFill>
                  <a:srgbClr val="002060"/>
                </a:solidFill>
              </a:rPr>
              <a:t>ОБЩЕОБРАЗОВАТЕЛЬНАЯ ПРОГРАММА – ОБРАЗОВАТЕЛЬНАЯ ПРОГРАММА 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ДОШКОЛЬНОГО ОБРАЗОВАНИЯ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4653136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Краткая </a:t>
            </a:r>
            <a:r>
              <a:rPr lang="ru-RU" dirty="0" smtClean="0">
                <a:solidFill>
                  <a:srgbClr val="002060"/>
                </a:solidFill>
              </a:rPr>
              <a:t>презентация в вопросах и ответах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  <a:t>Муниципальное бюджетное дошкольное образовательное  учреждение </a:t>
            </a:r>
            <a:b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</a:rPr>
              <a:t>Детский сад № </a:t>
            </a:r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  <a:t>6»</a:t>
            </a:r>
            <a:br>
              <a:rPr lang="ru-RU" sz="27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2132856"/>
            <a:ext cx="7509520" cy="4464496"/>
          </a:xfrm>
          <a:prstGeom prst="rect">
            <a:avLst/>
          </a:prstGeom>
        </p:spPr>
        <p:txBody>
          <a:bodyPr vert="horz" lIns="0" rIns="0" bIns="0" anchor="t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Дата создания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Детский сад №6  основан в 1976 году.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Учредитель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ОМС "Управление образования города Каменска-Уральского".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Адрес 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623428, Россия, Свердловская область, г. Каменск-Уральский, пр. Победы, 85.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График работы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Понедельник - пятница с 7.00 до 19.00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Суббота, воскресенье - выходной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Заведующий: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Чулкова Лилия Александровна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Телефон: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+7 (343-9) 36-41-81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E-</a:t>
            </a:r>
            <a:r>
              <a:rPr lang="ru-RU" sz="2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mail</a:t>
            </a: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dou6-ku@mail.ru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4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60928" cy="603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Что такое образовательная программа?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424936" cy="4320480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Образовательная программа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согласно Федеральному закону </a:t>
            </a:r>
            <a:r>
              <a:rPr lang="ru-RU" dirty="0"/>
              <a:t>от 29.12.2012 N </a:t>
            </a:r>
            <a:r>
              <a:rPr lang="ru-RU" dirty="0" smtClean="0"/>
              <a:t>273-ФЗ «Об </a:t>
            </a:r>
            <a:r>
              <a:rPr lang="ru-RU" dirty="0"/>
              <a:t>образовании в Российской </a:t>
            </a:r>
            <a:r>
              <a:rPr lang="ru-RU" dirty="0" smtClean="0"/>
              <a:t>Федерации», это </a:t>
            </a:r>
            <a:r>
              <a:rPr lang="ru-RU" dirty="0"/>
              <a:t>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</a:t>
            </a:r>
            <a:r>
              <a:rPr lang="ru-RU" dirty="0" smtClean="0"/>
              <a:t>материалов. </a:t>
            </a:r>
          </a:p>
          <a:p>
            <a:pPr marL="82296" indent="0" algn="just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4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64807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На кого рассчитана образовательная программа?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4335353"/>
              </p:ext>
            </p:extLst>
          </p:nvPr>
        </p:nvGraphicFramePr>
        <p:xfrm>
          <a:off x="179512" y="2564904"/>
          <a:ext cx="8712968" cy="416860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472608"/>
                <a:gridCol w="1728192"/>
                <a:gridCol w="1512168"/>
              </a:tblGrid>
              <a:tr h="33068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Название группы</a:t>
                      </a:r>
                      <a:endParaRPr lang="ru-RU" sz="1800" dirty="0"/>
                    </a:p>
                  </a:txBody>
                  <a:tcPr marL="40337" marR="403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 marL="40337" marR="403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</a:t>
                      </a:r>
                      <a:r>
                        <a:rPr lang="ru-RU" sz="1600" baseline="0" dirty="0" smtClean="0"/>
                        <a:t> детей</a:t>
                      </a:r>
                      <a:endParaRPr lang="ru-RU" sz="1600" dirty="0"/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 раннего возраста 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«Цыплята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 младшая группа (1) «Непоседы»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2 до 3 лет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 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младшая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 (2)</a:t>
                      </a:r>
                      <a:r>
                        <a:rPr lang="ru-RU" sz="2000" spc="-15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Радуга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Вторая 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младшая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2000" spc="-15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Лесная полянка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3 до 4 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группа (1) «Цветик-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семицветик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63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 группа (2)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«Букетик»</a:t>
                      </a:r>
                      <a:endParaRPr lang="ru-RU" sz="20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63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Старшая группа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Сказочная страна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20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63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Разновозрастная</a:t>
                      </a:r>
                      <a:r>
                        <a:rPr lang="ru-RU" sz="2000" baseline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группа</a:t>
                      </a:r>
                      <a:r>
                        <a:rPr lang="ru-RU" sz="2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«Капелька»</a:t>
                      </a:r>
                      <a:endParaRPr lang="ru-RU" sz="20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  <a:tr h="422538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«Солнечные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зайчики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6 до 7 лет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05" marR="1120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337" marR="40337"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8784976" cy="1040904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dirty="0"/>
              <a:t>Срок реализации программы c </a:t>
            </a:r>
            <a:r>
              <a:rPr lang="ru-RU" sz="2000" dirty="0" smtClean="0"/>
              <a:t>1,5 </a:t>
            </a:r>
            <a:r>
              <a:rPr lang="ru-RU" sz="2000" dirty="0"/>
              <a:t>до 7 </a:t>
            </a:r>
            <a:r>
              <a:rPr lang="ru-RU" sz="2000" dirty="0" smtClean="0"/>
              <a:t>лет. Образовательная программа реализуется </a:t>
            </a:r>
            <a:r>
              <a:rPr lang="ru-RU" sz="2000" dirty="0"/>
              <a:t>на русском </a:t>
            </a:r>
            <a:r>
              <a:rPr lang="ru-RU" sz="2000" dirty="0" smtClean="0"/>
              <a:t>языке. 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dirty="0" smtClean="0"/>
              <a:t>В </a:t>
            </a:r>
            <a:r>
              <a:rPr lang="ru-RU" sz="2000" dirty="0"/>
              <a:t>Детском саду функционирует 9 групп общеразвивающей направленности. Всего 195 детей</a:t>
            </a:r>
          </a:p>
        </p:txBody>
      </p:sp>
    </p:spTree>
    <p:extLst>
      <p:ext uri="{BB962C8B-B14F-4D97-AF65-F5344CB8AC3E}">
        <p14:creationId xmlns:p14="http://schemas.microsoft.com/office/powerpoint/2010/main" val="26867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 каком основании разработана образовательная программа?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26184" cy="4968552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Закон «Об образовании» (ФЗ </a:t>
            </a:r>
            <a:r>
              <a:rPr lang="ru-RU" sz="1800" dirty="0"/>
              <a:t>№ 273 от 29.12.2012</a:t>
            </a:r>
            <a:r>
              <a:rPr lang="ru-RU" sz="1800" dirty="0" smtClean="0"/>
              <a:t>),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ФГОС ДО  (Приказ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 от 17.10.2013 №1155),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Комментарии </a:t>
            </a:r>
            <a:r>
              <a:rPr lang="ru-RU" sz="1800" dirty="0"/>
              <a:t>к ФГОС дошкольного </a:t>
            </a:r>
            <a:r>
              <a:rPr lang="ru-RU" sz="1800" dirty="0" smtClean="0"/>
              <a:t>образования,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Приказ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 </a:t>
            </a:r>
            <a:r>
              <a:rPr lang="ru-RU" sz="1800" dirty="0"/>
              <a:t>от 30 августа 2013 г. N 1014 г. </a:t>
            </a:r>
            <a:r>
              <a:rPr lang="ru-RU" sz="1800" dirty="0" smtClean="0"/>
              <a:t>«Об </a:t>
            </a:r>
            <a:r>
              <a:rPr lang="ru-RU" sz="1800" dirty="0"/>
              <a:t>утверждении Порядка организации и осуществления образовательной деятельности по основным </a:t>
            </a:r>
            <a:r>
              <a:rPr lang="ru-RU" sz="1800" dirty="0" smtClean="0"/>
              <a:t>общеобразовательным </a:t>
            </a:r>
            <a:r>
              <a:rPr lang="ru-RU" sz="1800" dirty="0"/>
              <a:t>программам - образовательным программам дошкольного </a:t>
            </a:r>
            <a:r>
              <a:rPr lang="ru-RU" sz="1800" dirty="0" smtClean="0"/>
              <a:t>образования»,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СанПиН 2.4.1.3049-13,</a:t>
            </a:r>
            <a:endParaRPr lang="ru-RU" sz="1800" dirty="0"/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Приказ </a:t>
            </a:r>
            <a:r>
              <a:rPr lang="ru-RU" sz="1800" dirty="0" err="1"/>
              <a:t>Минобрнауки</a:t>
            </a:r>
            <a:r>
              <a:rPr lang="ru-RU" sz="1800" dirty="0"/>
              <a:t> России </a:t>
            </a:r>
            <a:r>
              <a:rPr lang="ru-RU" sz="1800" dirty="0" smtClean="0"/>
              <a:t>от </a:t>
            </a:r>
            <a:r>
              <a:rPr lang="ru-RU" sz="1800" dirty="0"/>
              <a:t>20 сентября 2013 г. N 1082 "Об утверждении Положения о психолого-медико-педагогической комиссии";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Профессионального стандарта педагога (Приказ </a:t>
            </a:r>
            <a:r>
              <a:rPr lang="ru-RU" sz="1800" dirty="0"/>
              <a:t>Минтруда России от 18.10.2013 N </a:t>
            </a:r>
            <a:r>
              <a:rPr lang="ru-RU" sz="1800" dirty="0" smtClean="0"/>
              <a:t>544н), 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Устав Детского сада.</a:t>
            </a:r>
          </a:p>
          <a:p>
            <a:pPr marL="457200" indent="-457200">
              <a:buClr>
                <a:schemeClr val="accent3"/>
              </a:buClr>
            </a:pPr>
            <a:r>
              <a:rPr lang="ru-RU" sz="1800" dirty="0" smtClean="0"/>
              <a:t>Приказ Министерства </a:t>
            </a:r>
            <a:r>
              <a:rPr lang="ru-RU" sz="1800" dirty="0"/>
              <a:t>спорта РФ от 8 июля 2014 г. N 575 "Об утверждении государственных требований к уровню физической подготовленности населения при выполнении нормативов Всероссийского физкультурно-спортивного комплекса "Готов к труду и обороне" (ГТО)"</a:t>
            </a:r>
          </a:p>
        </p:txBody>
      </p:sp>
    </p:spTree>
    <p:extLst>
      <p:ext uri="{BB962C8B-B14F-4D97-AF65-F5344CB8AC3E}">
        <p14:creationId xmlns:p14="http://schemas.microsoft.com/office/powerpoint/2010/main" val="2135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Программы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smtClean="0">
                <a:solidFill>
                  <a:srgbClr val="002060"/>
                </a:solidFill>
              </a:rPr>
              <a:t>положенные </a:t>
            </a:r>
            <a:r>
              <a:rPr lang="ru-RU" sz="2400" dirty="0">
                <a:solidFill>
                  <a:srgbClr val="002060"/>
                </a:solidFill>
              </a:rPr>
              <a:t>в основу </a:t>
            </a:r>
            <a:r>
              <a:rPr lang="ru-RU" sz="2400" dirty="0" smtClean="0">
                <a:solidFill>
                  <a:srgbClr val="002060"/>
                </a:solidFill>
              </a:rPr>
              <a:t>Образовательной программы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4392488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Комплексная </a:t>
            </a:r>
            <a:r>
              <a:rPr lang="ru-RU" sz="2000" b="1" dirty="0">
                <a:solidFill>
                  <a:srgbClr val="002060"/>
                </a:solidFill>
              </a:rPr>
              <a:t>образовательная программа дошкольного образования «ДЕТСТВО» / </a:t>
            </a:r>
            <a:r>
              <a:rPr lang="ru-RU" sz="2000" b="1" dirty="0" err="1">
                <a:solidFill>
                  <a:srgbClr val="002060"/>
                </a:solidFill>
              </a:rPr>
              <a:t>Т.И.Бабаева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А.Г.Гогоберидзе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b="1" dirty="0" err="1">
                <a:solidFill>
                  <a:srgbClr val="002060"/>
                </a:solidFill>
              </a:rPr>
              <a:t>О.В.Солнцева</a:t>
            </a:r>
            <a:r>
              <a:rPr lang="ru-RU" sz="2000" b="1" dirty="0">
                <a:solidFill>
                  <a:srgbClr val="002060"/>
                </a:solidFill>
              </a:rPr>
              <a:t> и др. – СПб. : ООО «ИЗДАТЕЛЬСТВО «ДЕТСТВО-ПРЕСС», </a:t>
            </a:r>
            <a:r>
              <a:rPr lang="ru-RU" sz="2000" b="1" dirty="0" smtClean="0">
                <a:solidFill>
                  <a:srgbClr val="002060"/>
                </a:solidFill>
              </a:rPr>
              <a:t>2019. </a:t>
            </a:r>
            <a:r>
              <a:rPr lang="ru-RU" sz="2000" b="1" dirty="0">
                <a:solidFill>
                  <a:srgbClr val="002060"/>
                </a:solidFill>
              </a:rPr>
              <a:t>– 352 с.</a:t>
            </a:r>
            <a:endParaRPr lang="en-US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3732394" cy="489654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7060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Какова цель образовательной программы?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82168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	</a:t>
            </a:r>
          </a:p>
          <a:p>
            <a:pPr marL="0" indent="0" algn="just">
              <a:buNone/>
            </a:pPr>
            <a:r>
              <a:rPr lang="ru-RU" sz="3600" b="1" dirty="0">
                <a:solidFill>
                  <a:srgbClr val="002060"/>
                </a:solidFill>
              </a:rPr>
              <a:t>Цель: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2200" dirty="0"/>
              <a:t>формирование социокультурной образовательной среды развития ребенка, открывающей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деятельности, в том числе достижение уровня развития, необходимого и достаточного для успешного освоения </a:t>
            </a:r>
            <a:r>
              <a:rPr lang="ru-RU" sz="2200" dirty="0" smtClean="0"/>
              <a:t>им </a:t>
            </a:r>
            <a:r>
              <a:rPr lang="ru-RU" sz="2200" dirty="0"/>
              <a:t>образовательных программ начального общего образования, на основе индивидуального подхода к детям раннего и дошкольного возраста.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3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2618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Каковы принципы организации образовательного процесса?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54176" cy="4800600"/>
          </a:xfrm>
        </p:spPr>
        <p:txBody>
          <a:bodyPr>
            <a:normAutofit fontScale="92500" lnSpcReduction="10000"/>
          </a:bodyPr>
          <a:lstStyle/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b="1" dirty="0" smtClean="0">
                <a:solidFill>
                  <a:srgbClr val="FF0000"/>
                </a:solidFill>
              </a:rPr>
              <a:t>Полноценное </a:t>
            </a:r>
            <a:r>
              <a:rPr lang="ru-RU" sz="2200" b="1" dirty="0">
                <a:solidFill>
                  <a:srgbClr val="FF0000"/>
                </a:solidFill>
              </a:rPr>
              <a:t>проживание</a:t>
            </a:r>
            <a:r>
              <a:rPr lang="ru-RU" sz="2200" dirty="0"/>
              <a:t>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dirty="0" smtClean="0"/>
              <a:t>Построение </a:t>
            </a:r>
            <a:r>
              <a:rPr lang="ru-RU" sz="2200" dirty="0"/>
              <a:t>образовательной деятельности на основе </a:t>
            </a:r>
            <a:r>
              <a:rPr lang="ru-RU" sz="2200" b="1" dirty="0">
                <a:solidFill>
                  <a:srgbClr val="FF0000"/>
                </a:solidFill>
              </a:rPr>
              <a:t>индивидуальных особенностей каждого </a:t>
            </a:r>
            <a:r>
              <a:rPr lang="ru-RU" sz="2200" b="1" dirty="0" smtClean="0">
                <a:solidFill>
                  <a:srgbClr val="FF0000"/>
                </a:solidFill>
              </a:rPr>
              <a:t>ребенка</a:t>
            </a:r>
            <a:r>
              <a:rPr lang="ru-RU" sz="2200" dirty="0" smtClean="0"/>
              <a:t>, </a:t>
            </a:r>
            <a:r>
              <a:rPr lang="ru-RU" sz="2200" dirty="0"/>
              <a:t>при котором сам ребенок становится активным в выборе содержания своего образования, становится субъектом </a:t>
            </a:r>
            <a:r>
              <a:rPr lang="ru-RU" sz="2200" dirty="0" smtClean="0"/>
              <a:t>образования;</a:t>
            </a:r>
          </a:p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b="1" dirty="0" smtClean="0">
                <a:solidFill>
                  <a:srgbClr val="FF0000"/>
                </a:solidFill>
              </a:rPr>
              <a:t>Содействие </a:t>
            </a:r>
            <a:r>
              <a:rPr lang="ru-RU" sz="2200" b="1" dirty="0">
                <a:solidFill>
                  <a:srgbClr val="FF0000"/>
                </a:solidFill>
              </a:rPr>
              <a:t>и сотрудничество детей и взрослых</a:t>
            </a:r>
            <a:r>
              <a:rPr lang="ru-RU" sz="2200" dirty="0"/>
              <a:t>, признание ребенка полноценным участником (субъектом) образовательных отношений;</a:t>
            </a:r>
          </a:p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b="1" dirty="0">
                <a:solidFill>
                  <a:srgbClr val="FF0000"/>
                </a:solidFill>
              </a:rPr>
              <a:t>П</a:t>
            </a:r>
            <a:r>
              <a:rPr lang="ru-RU" sz="2200" b="1" dirty="0" smtClean="0">
                <a:solidFill>
                  <a:srgbClr val="FF0000"/>
                </a:solidFill>
              </a:rPr>
              <a:t>оддержка </a:t>
            </a:r>
            <a:r>
              <a:rPr lang="ru-RU" sz="2200" b="1" dirty="0">
                <a:solidFill>
                  <a:srgbClr val="FF0000"/>
                </a:solidFill>
              </a:rPr>
              <a:t>инициативы детей</a:t>
            </a:r>
            <a:r>
              <a:rPr lang="ru-RU" sz="2200" dirty="0"/>
              <a:t> в различных видах деятельности;</a:t>
            </a:r>
          </a:p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b="1" dirty="0">
                <a:solidFill>
                  <a:srgbClr val="FF0000"/>
                </a:solidFill>
              </a:rPr>
              <a:t>С</a:t>
            </a:r>
            <a:r>
              <a:rPr lang="ru-RU" sz="2200" b="1" dirty="0" smtClean="0">
                <a:solidFill>
                  <a:srgbClr val="FF0000"/>
                </a:solidFill>
              </a:rPr>
              <a:t>отрудничество </a:t>
            </a:r>
            <a:r>
              <a:rPr lang="ru-RU" sz="2200" dirty="0"/>
              <a:t>Детского сада </a:t>
            </a:r>
            <a:r>
              <a:rPr lang="ru-RU" sz="2200" dirty="0" smtClean="0"/>
              <a:t>с </a:t>
            </a:r>
            <a:r>
              <a:rPr lang="ru-RU" sz="2200" dirty="0"/>
              <a:t>семьей;</a:t>
            </a:r>
          </a:p>
          <a:p>
            <a:pPr marL="539496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риобщение </a:t>
            </a:r>
            <a:r>
              <a:rPr lang="ru-RU" sz="2200" dirty="0"/>
              <a:t>детей к социокультурным нормам, традициям семьи, общества и государства</a:t>
            </a:r>
            <a:r>
              <a:rPr lang="ru-RU" sz="2200" dirty="0" smtClean="0"/>
              <a:t>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398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14264"/>
            <a:ext cx="8754176" cy="5843736"/>
          </a:xfrm>
        </p:spPr>
        <p:txBody>
          <a:bodyPr>
            <a:normAutofit lnSpcReduction="10000"/>
          </a:bodyPr>
          <a:lstStyle/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dirty="0" smtClean="0"/>
              <a:t>Формирование </a:t>
            </a:r>
            <a:r>
              <a:rPr lang="ru-RU" sz="2000" dirty="0"/>
              <a:t>познавательных интересов и познавательных действий ребенка в различных видах деятельности</a:t>
            </a:r>
            <a:r>
              <a:rPr lang="ru-RU" sz="2000" dirty="0" smtClean="0"/>
              <a:t>;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b="1" dirty="0" smtClean="0">
                <a:solidFill>
                  <a:srgbClr val="FF0000"/>
                </a:solidFill>
              </a:rPr>
              <a:t>Возрастная </a:t>
            </a:r>
            <a:r>
              <a:rPr lang="ru-RU" sz="2000" b="1" dirty="0">
                <a:solidFill>
                  <a:srgbClr val="FF0000"/>
                </a:solidFill>
              </a:rPr>
              <a:t>адекватность </a:t>
            </a:r>
            <a:r>
              <a:rPr lang="ru-RU" sz="2000" dirty="0"/>
              <a:t>дошкольного образования (соответствие условий, требований, методов возрасту и особенностям развития</a:t>
            </a:r>
            <a:r>
              <a:rPr lang="ru-RU" sz="2000" dirty="0" smtClean="0"/>
              <a:t>);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dirty="0" smtClean="0"/>
              <a:t>Учет </a:t>
            </a:r>
            <a:r>
              <a:rPr lang="ru-RU" sz="2000" b="1" dirty="0">
                <a:solidFill>
                  <a:srgbClr val="FF0000"/>
                </a:solidFill>
              </a:rPr>
              <a:t>этнокультурной </a:t>
            </a:r>
            <a:r>
              <a:rPr lang="ru-RU" sz="2000" dirty="0"/>
              <a:t>ситуации развития детей.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dirty="0"/>
              <a:t>П</a:t>
            </a:r>
            <a:r>
              <a:rPr lang="ru-RU" sz="2000" dirty="0" smtClean="0"/>
              <a:t>ринцип </a:t>
            </a:r>
            <a:r>
              <a:rPr lang="ru-RU" sz="2000" dirty="0" err="1"/>
              <a:t>природосообразности</a:t>
            </a:r>
            <a:r>
              <a:rPr lang="ru-RU" sz="2000" dirty="0"/>
              <a:t> предполагает учет индивидуальных физических и психических особенностей ребенка, его самодеятельность (направленность на развитие творческой активности), задачи образования реализуются в определенных природных, климатических, географических условиях, оказывающих существенное влияние на организацию и результативность воспитания и обучения ребенка;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dirty="0" smtClean="0"/>
              <a:t>Принцип </a:t>
            </a:r>
            <a:r>
              <a:rPr lang="ru-RU" sz="2000" dirty="0" err="1"/>
              <a:t>культуросообразности</a:t>
            </a:r>
            <a:r>
              <a:rPr lang="ru-RU" sz="2000" dirty="0"/>
              <a:t> предусматривает необходимость учета культурно-исторического опыта, традиций, социально-культурных отношений и практик, непосредственным образом встраиваемых в образовательный процесс;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r>
              <a:rPr lang="ru-RU" sz="2000" b="1" dirty="0" smtClean="0">
                <a:solidFill>
                  <a:srgbClr val="FF0000"/>
                </a:solidFill>
              </a:rPr>
              <a:t>Принцип </a:t>
            </a:r>
            <a:r>
              <a:rPr lang="ru-RU" sz="2000" b="1" dirty="0">
                <a:solidFill>
                  <a:srgbClr val="FF0000"/>
                </a:solidFill>
              </a:rPr>
              <a:t>комплексно-тематического планирования</a:t>
            </a:r>
            <a:r>
              <a:rPr lang="ru-RU" sz="2000" dirty="0"/>
              <a:t>.</a:t>
            </a:r>
          </a:p>
          <a:p>
            <a:pPr marL="596646" indent="-514350">
              <a:buClr>
                <a:srgbClr val="002060"/>
              </a:buClr>
              <a:buFont typeface="+mj-lt"/>
              <a:buAutoNum type="arabicPeriod" startAt="7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2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745</TotalTime>
  <Words>1397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ОСНОВНАЯ ОБЩЕОБРАЗОВАТЕЛЬНАЯ ПРОГРАММА – ОБРАЗОВАТЕЛЬНАЯ ПРОГРАММА   ДОШКОЛЬНОГО ОБРАЗОВАНИЯ </vt:lpstr>
      <vt:lpstr>Муниципальное бюджетное дошкольное образовательное  учреждение  «Детский сад № 6»   </vt:lpstr>
      <vt:lpstr>Что такое образовательная программа?</vt:lpstr>
      <vt:lpstr>На кого рассчитана образовательная программа?</vt:lpstr>
      <vt:lpstr>На каком основании разработана образовательная программа?</vt:lpstr>
      <vt:lpstr>Программы, положенные в основу Образовательной программы</vt:lpstr>
      <vt:lpstr>Какова цель образовательной программы?</vt:lpstr>
      <vt:lpstr>Каковы принципы организации образовательного процесса?</vt:lpstr>
      <vt:lpstr>Презентация PowerPoint</vt:lpstr>
      <vt:lpstr>Что должны знать дети в результате освоения образовательной программы?</vt:lpstr>
      <vt:lpstr>Презентация PowerPoint</vt:lpstr>
      <vt:lpstr>Презентация PowerPoint</vt:lpstr>
      <vt:lpstr>На что направлено содержание образовательной программы?</vt:lpstr>
      <vt:lpstr>Программа реализуется в различных  видах деятельности</vt:lpstr>
      <vt:lpstr>Какова роль родителей?</vt:lpstr>
      <vt:lpstr>  ОСНОВНАЯ ОБЩЕОБРАЗОВАТЕЛЬНАЯ ПРОГРАММА – ОБРАЗОВАТЕЛЬНАЯ ПРОГРАММА   ДОШКОЛЬНОГО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– ОБРАЗОВАТЕЛЬНАЯ ПРОГРАММА   ДОШКОЛЬНОГО ОБРАЗОВАНИЯ</dc:title>
  <dc:creator>Sad Detskiy</dc:creator>
  <cp:lastModifiedBy>Sad Detskiy</cp:lastModifiedBy>
  <cp:revision>60</cp:revision>
  <dcterms:created xsi:type="dcterms:W3CDTF">2014-12-04T10:18:45Z</dcterms:created>
  <dcterms:modified xsi:type="dcterms:W3CDTF">2021-02-08T11:28:05Z</dcterms:modified>
</cp:coreProperties>
</file>